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5"/>
  </p:notesMasterIdLst>
  <p:sldIdLst>
    <p:sldId id="256" r:id="rId2"/>
    <p:sldId id="257" r:id="rId3"/>
    <p:sldId id="333" r:id="rId4"/>
    <p:sldId id="337" r:id="rId5"/>
    <p:sldId id="338" r:id="rId6"/>
    <p:sldId id="339" r:id="rId7"/>
    <p:sldId id="340" r:id="rId8"/>
    <p:sldId id="346" r:id="rId9"/>
    <p:sldId id="344" r:id="rId10"/>
    <p:sldId id="348" r:id="rId11"/>
    <p:sldId id="343" r:id="rId12"/>
    <p:sldId id="347" r:id="rId13"/>
    <p:sldId id="345" r:id="rId14"/>
  </p:sldIdLst>
  <p:sldSz cx="9144000" cy="5143500" type="screen16x9"/>
  <p:notesSz cx="6858000" cy="9144000"/>
  <p:embeddedFontLst>
    <p:embeddedFont>
      <p:font typeface="Consolas" panose="020B0609020204030204" pitchFamily="49" charset="0"/>
      <p:regular r:id="rId16"/>
      <p:bold r:id="rId17"/>
      <p:italic r:id="rId18"/>
      <p:boldItalic r:id="rId19"/>
    </p:embeddedFont>
    <p:embeddedFont>
      <p:font typeface="Darker Grotesque" panose="020B0604020202020204" charset="0"/>
      <p:regular r:id="rId20"/>
      <p:bold r:id="rId21"/>
    </p:embeddedFont>
    <p:embeddedFont>
      <p:font typeface="Darker Grotesque Medium" panose="020B0604020202020204" charset="0"/>
      <p:regular r:id="rId22"/>
      <p:bold r:id="rId23"/>
    </p:embeddedFont>
    <p:embeddedFont>
      <p:font typeface="Helvetica" panose="020B060402020202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PT Sans" panose="020B0503020203020204" pitchFamily="34"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9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5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51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4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xml"/><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4.xml"/><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hyperlink" Target="https://www.silabs.com/products/development-tools/software/usb-to-uart-bridge-vcp-driver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4.xm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753932"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5</a:t>
            </a:r>
            <a:endParaRPr sz="4000" b="1" dirty="0">
              <a:solidFill>
                <a:schemeClr val="accent6"/>
              </a:solidFill>
            </a:endParaRPr>
          </a:p>
        </p:txBody>
      </p:sp>
      <p:sp>
        <p:nvSpPr>
          <p:cNvPr id="963" name="Google Shape;963;p64"/>
          <p:cNvSpPr txBox="1">
            <a:spLocks noGrp="1"/>
          </p:cNvSpPr>
          <p:nvPr>
            <p:ph type="subTitle" idx="1"/>
          </p:nvPr>
        </p:nvSpPr>
        <p:spPr>
          <a:xfrm>
            <a:off x="532079" y="2352239"/>
            <a:ext cx="4396759" cy="1680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Controlling a Servo Motor Wirelessly with ESP32 and a Joystick</a:t>
            </a:r>
            <a:endParaRPr sz="2800"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08E7690-AC6F-821B-B366-27C992616516}"/>
              </a:ext>
            </a:extLst>
          </p:cNvPr>
          <p:cNvPicPr>
            <a:picLocks noChangeAspect="1"/>
          </p:cNvPicPr>
          <p:nvPr/>
        </p:nvPicPr>
        <p:blipFill>
          <a:blip r:embed="rId3"/>
          <a:srcRect/>
          <a:stretch/>
        </p:blipFill>
        <p:spPr>
          <a:xfrm>
            <a:off x="6076730" y="919944"/>
            <a:ext cx="1691953" cy="33036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6ED505AD-198F-7C58-F7D7-78099458C21B}"/>
              </a:ext>
            </a:extLst>
          </p:cNvPr>
          <p:cNvPicPr>
            <a:picLocks noChangeAspect="1"/>
          </p:cNvPicPr>
          <p:nvPr/>
        </p:nvPicPr>
        <p:blipFill rotWithShape="1">
          <a:blip r:embed="rId6"/>
          <a:srcRect l="6946" t="18921" r="8330" b="12027"/>
          <a:stretch/>
        </p:blipFill>
        <p:spPr>
          <a:xfrm>
            <a:off x="1115661" y="973175"/>
            <a:ext cx="6801520" cy="3551716"/>
          </a:xfrm>
          <a:prstGeom prst="rect">
            <a:avLst/>
          </a:prstGeom>
        </p:spPr>
      </p:pic>
    </p:spTree>
    <p:extLst>
      <p:ext uri="{BB962C8B-B14F-4D97-AF65-F5344CB8AC3E}">
        <p14:creationId xmlns:p14="http://schemas.microsoft.com/office/powerpoint/2010/main" val="391630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76E51B8D-F31A-4DD9-8792-E152E828E18B}"/>
              </a:ext>
            </a:extLst>
          </p:cNvPr>
          <p:cNvPicPr>
            <a:picLocks noChangeAspect="1"/>
          </p:cNvPicPr>
          <p:nvPr/>
        </p:nvPicPr>
        <p:blipFill>
          <a:blip r:embed="rId6"/>
          <a:stretch>
            <a:fillRect/>
          </a:stretch>
        </p:blipFill>
        <p:spPr>
          <a:xfrm>
            <a:off x="9224570" y="4684499"/>
            <a:ext cx="2574108" cy="165615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C989C13-1CAB-27E3-2ADC-88CB09078954}"/>
              </a:ext>
            </a:extLst>
          </p:cNvPr>
          <p:cNvPicPr>
            <a:picLocks noChangeAspect="1"/>
          </p:cNvPicPr>
          <p:nvPr/>
        </p:nvPicPr>
        <p:blipFill rotWithShape="1">
          <a:blip r:embed="rId7"/>
          <a:srcRect l="12031" t="16425" r="12924" b="10998"/>
          <a:stretch/>
        </p:blipFill>
        <p:spPr>
          <a:xfrm>
            <a:off x="973997" y="870538"/>
            <a:ext cx="3578254" cy="3733024"/>
          </a:xfrm>
          <a:prstGeom prst="rect">
            <a:avLst/>
          </a:prstGeom>
        </p:spPr>
      </p:pic>
    </p:spTree>
    <p:extLst>
      <p:ext uri="{BB962C8B-B14F-4D97-AF65-F5344CB8AC3E}">
        <p14:creationId xmlns:p14="http://schemas.microsoft.com/office/powerpoint/2010/main" val="271415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39140" y="718147"/>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76E51B8D-F31A-4DD9-8792-E152E828E18B}"/>
              </a:ext>
            </a:extLst>
          </p:cNvPr>
          <p:cNvPicPr>
            <a:picLocks noChangeAspect="1"/>
          </p:cNvPicPr>
          <p:nvPr/>
        </p:nvPicPr>
        <p:blipFill>
          <a:blip r:embed="rId6"/>
          <a:stretch>
            <a:fillRect/>
          </a:stretch>
        </p:blipFill>
        <p:spPr>
          <a:xfrm>
            <a:off x="9224570" y="4684499"/>
            <a:ext cx="2574108" cy="165615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1AFD9073-8870-4299-4A1C-0A0354ACDAA9}"/>
              </a:ext>
            </a:extLst>
          </p:cNvPr>
          <p:cNvPicPr>
            <a:picLocks noChangeAspect="1"/>
          </p:cNvPicPr>
          <p:nvPr/>
        </p:nvPicPr>
        <p:blipFill rotWithShape="1">
          <a:blip r:embed="rId7"/>
          <a:srcRect l="8105" t="16425" r="6835" b="10998"/>
          <a:stretch/>
        </p:blipFill>
        <p:spPr>
          <a:xfrm>
            <a:off x="987182" y="783786"/>
            <a:ext cx="5323323" cy="3733024"/>
          </a:xfrm>
          <a:prstGeom prst="rect">
            <a:avLst/>
          </a:prstGeom>
        </p:spPr>
      </p:pic>
    </p:spTree>
    <p:extLst>
      <p:ext uri="{BB962C8B-B14F-4D97-AF65-F5344CB8AC3E}">
        <p14:creationId xmlns:p14="http://schemas.microsoft.com/office/powerpoint/2010/main" val="364358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b="1" dirty="0"/>
              <a:t>ESP32 Overview and Programming Guide</a:t>
            </a:r>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ESP32?</a:t>
            </a:r>
          </a:p>
          <a:p>
            <a:pPr>
              <a:buFont typeface="Arial" panose="020B0604020202020204" pitchFamily="34" charset="0"/>
              <a:buChar char="•"/>
            </a:pPr>
            <a:r>
              <a:rPr lang="en-US" sz="1400" b="1" dirty="0"/>
              <a:t>Wireless Connectivity</a:t>
            </a:r>
            <a:r>
              <a:rPr lang="en-US" sz="1400" dirty="0"/>
              <a:t>: Built-in Wi-Fi and Bluetooth for IoT.</a:t>
            </a:r>
          </a:p>
          <a:p>
            <a:pPr>
              <a:buFont typeface="Arial" panose="020B0604020202020204" pitchFamily="34" charset="0"/>
              <a:buChar char="•"/>
            </a:pPr>
            <a:r>
              <a:rPr lang="en-US" sz="1400" b="1" dirty="0"/>
              <a:t>High Performance</a:t>
            </a:r>
            <a:r>
              <a:rPr lang="en-US" sz="1400" dirty="0"/>
              <a:t>: Dual-core processor and low power consumption.</a:t>
            </a:r>
          </a:p>
          <a:p>
            <a:pPr>
              <a:buFont typeface="Arial" panose="020B0604020202020204" pitchFamily="34" charset="0"/>
              <a:buChar char="•"/>
            </a:pPr>
            <a:r>
              <a:rPr lang="en-US" sz="1400" b="1" dirty="0"/>
              <a:t>Versatile</a:t>
            </a:r>
            <a:r>
              <a:rPr lang="en-US" sz="1400" dirty="0"/>
              <a:t>: Supports digital, analog, PWM, ADC, and DAC pins.</a:t>
            </a:r>
          </a:p>
          <a:p>
            <a:pPr>
              <a:buFont typeface="Arial" panose="020B0604020202020204" pitchFamily="34" charset="0"/>
              <a:buChar char="•"/>
            </a:pPr>
            <a:r>
              <a:rPr lang="en-US" sz="1400" b="1" dirty="0"/>
              <a:t>Open Source</a:t>
            </a:r>
            <a:r>
              <a:rPr lang="en-US" sz="1400" dirty="0"/>
              <a:t>: Hardware and software are open-source.</a:t>
            </a:r>
          </a:p>
          <a:p>
            <a:pPr>
              <a:buFont typeface="Arial" panose="020B0604020202020204" pitchFamily="34" charset="0"/>
              <a:buChar char="•"/>
            </a:pPr>
            <a:r>
              <a:rPr lang="en-US" sz="1400" b="1" dirty="0"/>
              <a:t>Community Support</a:t>
            </a:r>
            <a:r>
              <a:rPr lang="en-US" sz="1400" dirty="0"/>
              <a:t>: Extensive tutorials, libraries, and resources.</a:t>
            </a:r>
          </a:p>
          <a:p>
            <a:pPr marL="152400" indent="0">
              <a:buNone/>
            </a:pPr>
            <a:endParaRPr lang="ar-EG" sz="1400" dirty="0"/>
          </a:p>
          <a:p>
            <a:pPr marL="152400" indent="0">
              <a:buNone/>
            </a:pPr>
            <a:r>
              <a:rPr lang="en-US" sz="1400" b="1" dirty="0"/>
              <a:t>ESP32 Key Components</a:t>
            </a:r>
          </a:p>
          <a:p>
            <a:pPr>
              <a:buFont typeface="Arial" panose="020B0604020202020204" pitchFamily="34" charset="0"/>
              <a:buChar char="•"/>
            </a:pPr>
            <a:r>
              <a:rPr lang="en-US" sz="1400" b="1" dirty="0"/>
              <a:t>Microcontroller</a:t>
            </a:r>
            <a:r>
              <a:rPr lang="en-US" sz="1400" dirty="0"/>
              <a:t>: Executes programs.</a:t>
            </a:r>
          </a:p>
          <a:p>
            <a:pPr>
              <a:buFont typeface="Arial" panose="020B0604020202020204" pitchFamily="34" charset="0"/>
              <a:buChar char="•"/>
            </a:pPr>
            <a:r>
              <a:rPr lang="en-US" sz="1400" b="1" dirty="0"/>
              <a:t>GPIO Pins</a:t>
            </a:r>
            <a:r>
              <a:rPr lang="en-US" sz="1400" dirty="0"/>
              <a:t>: Digital and analog input/output.</a:t>
            </a:r>
          </a:p>
          <a:p>
            <a:pPr>
              <a:buFont typeface="Arial" panose="020B0604020202020204" pitchFamily="34" charset="0"/>
              <a:buChar char="•"/>
            </a:pPr>
            <a:r>
              <a:rPr lang="en-US" sz="1400" b="1" dirty="0"/>
              <a:t>Wi-Fi &amp; Bluetooth</a:t>
            </a:r>
            <a:r>
              <a:rPr lang="en-US" sz="1400" dirty="0"/>
              <a:t>: For wireless communication.</a:t>
            </a:r>
          </a:p>
          <a:p>
            <a:pPr>
              <a:buFont typeface="Arial" panose="020B0604020202020204" pitchFamily="34" charset="0"/>
              <a:buChar char="•"/>
            </a:pPr>
            <a:r>
              <a:rPr lang="en-US" sz="1400" b="1" dirty="0"/>
              <a:t>Power Pins</a:t>
            </a:r>
            <a:r>
              <a:rPr lang="en-US" sz="1400" dirty="0"/>
              <a:t>: 3.3V and GND for powering peripherals.</a:t>
            </a:r>
          </a:p>
          <a:p>
            <a:pPr marL="152400" indent="0">
              <a:buNone/>
            </a:pPr>
            <a:endParaRPr lang="en-US" sz="14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708A552-27F1-BBF3-8E34-3AA46DC67AC4}"/>
              </a:ext>
            </a:extLst>
          </p:cNvPr>
          <p:cNvPicPr>
            <a:picLocks noChangeAspect="1"/>
          </p:cNvPicPr>
          <p:nvPr/>
        </p:nvPicPr>
        <p:blipFill>
          <a:blip r:embed="rId4"/>
          <a:srcRect/>
          <a:stretch/>
        </p:blipFill>
        <p:spPr>
          <a:xfrm>
            <a:off x="6664028" y="1566119"/>
            <a:ext cx="1268838" cy="24774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Code Structure</a:t>
            </a:r>
          </a:p>
          <a:p>
            <a:pPr marL="152400" indent="0">
              <a:buNone/>
            </a:pPr>
            <a:r>
              <a:rPr lang="en-US" sz="1600" dirty="0"/>
              <a:t>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685259" y="258973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2"/>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we'll use the </a:t>
            </a:r>
            <a:r>
              <a:rPr lang="en-US" sz="1600" b="1" dirty="0"/>
              <a:t>ESP32</a:t>
            </a:r>
            <a:r>
              <a:rPr lang="en-US" sz="1600" dirty="0"/>
              <a:t> to control a </a:t>
            </a:r>
            <a:r>
              <a:rPr lang="en-US" sz="1600" b="1" dirty="0"/>
              <a:t>servo motor</a:t>
            </a:r>
            <a:r>
              <a:rPr lang="en-US" sz="1600" dirty="0"/>
              <a:t> using a </a:t>
            </a:r>
            <a:r>
              <a:rPr lang="en-US" sz="1600" b="1" dirty="0"/>
              <a:t>joystick</a:t>
            </a:r>
            <a:r>
              <a:rPr lang="en-US" sz="1600" dirty="0"/>
              <a:t>. The joystick will send data to the ESP32, and the ESP32 will move the servo motor according to the joystick's position.</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500" b="1" dirty="0">
                <a:solidFill>
                  <a:schemeClr val="bg1"/>
                </a:solidFill>
              </a:rPr>
              <a:t>Project: </a:t>
            </a:r>
            <a:r>
              <a:rPr lang="en-US" sz="1500" dirty="0">
                <a:solidFill>
                  <a:schemeClr val="bg1"/>
                </a:solidFill>
              </a:rPr>
              <a:t>Controlling a Servo Motor Wirelessly with ESP32 and a Joystick</a:t>
            </a:r>
            <a:endParaRPr lang="en-US" sz="1500" b="1" dirty="0">
              <a:solidFill>
                <a:schemeClr val="bg1"/>
              </a:solidFill>
            </a:endParaRP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4652313"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03</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4438212" y="3529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Servo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5740146"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Joystick Module</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3349237" y="3529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051389" y="3649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402278" y="2627105"/>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310769" y="2508034"/>
            <a:ext cx="659962" cy="1288603"/>
          </a:xfrm>
          <a:prstGeom prst="rect">
            <a:avLst/>
          </a:prstGeom>
        </p:spPr>
      </p:pic>
      <p:pic>
        <p:nvPicPr>
          <p:cNvPr id="1103" name="Picture 1102">
            <a:extLst>
              <a:ext uri="{FF2B5EF4-FFF2-40B4-BE49-F238E27FC236}">
                <a16:creationId xmlns:a16="http://schemas.microsoft.com/office/drawing/2014/main" id="{190510A7-7E7F-A0E9-0084-E4D8D79C79DF}"/>
              </a:ext>
            </a:extLst>
          </p:cNvPr>
          <p:cNvPicPr>
            <a:picLocks noChangeAspect="1"/>
          </p:cNvPicPr>
          <p:nvPr/>
        </p:nvPicPr>
        <p:blipFill>
          <a:blip r:embed="rId5"/>
          <a:srcRect/>
          <a:stretch/>
        </p:blipFill>
        <p:spPr>
          <a:xfrm rot="21024730">
            <a:off x="4329358" y="3805109"/>
            <a:ext cx="771469" cy="765550"/>
          </a:xfrm>
          <a:prstGeom prst="rect">
            <a:avLst/>
          </a:prstGeom>
        </p:spPr>
      </p:pic>
      <p:pic>
        <p:nvPicPr>
          <p:cNvPr id="1105" name="Picture 1104">
            <a:extLst>
              <a:ext uri="{FF2B5EF4-FFF2-40B4-BE49-F238E27FC236}">
                <a16:creationId xmlns:a16="http://schemas.microsoft.com/office/drawing/2014/main" id="{3E5E15FF-FB41-007F-C777-F79889CA5F8D}"/>
              </a:ext>
            </a:extLst>
          </p:cNvPr>
          <p:cNvPicPr>
            <a:picLocks noChangeAspect="1"/>
          </p:cNvPicPr>
          <p:nvPr/>
        </p:nvPicPr>
        <p:blipFill>
          <a:blip r:embed="rId6"/>
          <a:srcRect/>
          <a:stretch/>
        </p:blipFill>
        <p:spPr>
          <a:xfrm>
            <a:off x="6075415" y="2869700"/>
            <a:ext cx="969144" cy="942224"/>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4" name="TextBox 3">
            <a:extLst>
              <a:ext uri="{FF2B5EF4-FFF2-40B4-BE49-F238E27FC236}">
                <a16:creationId xmlns:a16="http://schemas.microsoft.com/office/drawing/2014/main" id="{FE1409D6-196C-CC86-6DF2-09900A05C8AD}"/>
              </a:ext>
            </a:extLst>
          </p:cNvPr>
          <p:cNvSpPr txBox="1"/>
          <p:nvPr/>
        </p:nvSpPr>
        <p:spPr>
          <a:xfrm>
            <a:off x="543812" y="1125846"/>
            <a:ext cx="4910342"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 your Arduino IDE, go to </a:t>
            </a:r>
            <a:r>
              <a:rPr lang="en-US" b="1" i="0" dirty="0">
                <a:solidFill>
                  <a:schemeClr val="bg1"/>
                </a:solidFill>
                <a:effectLst/>
                <a:latin typeface="Helvetica" panose="020B0604020202020204" pitchFamily="34" charset="0"/>
              </a:rPr>
              <a:t>File</a:t>
            </a:r>
            <a:r>
              <a:rPr lang="en-US" b="0" i="0" dirty="0">
                <a:solidFill>
                  <a:schemeClr val="bg1"/>
                </a:solidFill>
                <a:effectLst/>
                <a:latin typeface="Helvetica" panose="020B0604020202020204" pitchFamily="34" charset="0"/>
              </a:rPr>
              <a:t>&gt; </a:t>
            </a:r>
            <a:r>
              <a:rPr lang="en-US" b="1" i="0" dirty="0">
                <a:solidFill>
                  <a:schemeClr val="bg1"/>
                </a:solidFill>
                <a:effectLst/>
                <a:latin typeface="Helvetica" panose="020B0604020202020204" pitchFamily="34" charset="0"/>
              </a:rPr>
              <a:t>Preferences</a:t>
            </a:r>
            <a:endParaRPr lang="en-US" dirty="0">
              <a:solidFill>
                <a:schemeClr val="bg1"/>
              </a:solidFill>
            </a:endParaRPr>
          </a:p>
        </p:txBody>
      </p:sp>
      <p:sp>
        <p:nvSpPr>
          <p:cNvPr id="6" name="TextBox 5">
            <a:extLst>
              <a:ext uri="{FF2B5EF4-FFF2-40B4-BE49-F238E27FC236}">
                <a16:creationId xmlns:a16="http://schemas.microsoft.com/office/drawing/2014/main" id="{56897826-51C4-6A6E-FF93-E928C8BA6E13}"/>
              </a:ext>
            </a:extLst>
          </p:cNvPr>
          <p:cNvSpPr txBox="1"/>
          <p:nvPr/>
        </p:nvSpPr>
        <p:spPr>
          <a:xfrm>
            <a:off x="543812" y="1347570"/>
            <a:ext cx="592556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Enter the following into the “Additional Board Manager URLs” field:</a:t>
            </a:r>
            <a:endParaRPr lang="en-US" dirty="0">
              <a:solidFill>
                <a:schemeClr val="bg1"/>
              </a:solidFill>
            </a:endParaRPr>
          </a:p>
        </p:txBody>
      </p:sp>
      <p:sp>
        <p:nvSpPr>
          <p:cNvPr id="7" name="Rectangle 1">
            <a:extLst>
              <a:ext uri="{FF2B5EF4-FFF2-40B4-BE49-F238E27FC236}">
                <a16:creationId xmlns:a16="http://schemas.microsoft.com/office/drawing/2014/main" id="{9596A8B8-CFDE-5B17-6057-3C87C49C3E43}"/>
              </a:ext>
            </a:extLst>
          </p:cNvPr>
          <p:cNvSpPr>
            <a:spLocks noChangeArrowheads="1"/>
          </p:cNvSpPr>
          <p:nvPr/>
        </p:nvSpPr>
        <p:spPr bwMode="auto">
          <a:xfrm>
            <a:off x="778826" y="1655232"/>
            <a:ext cx="5713958" cy="84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A3A3A"/>
                </a:solidFill>
                <a:effectLst/>
                <a:latin typeface="Consolas" panose="020B0609020204030204" pitchFamily="49" charset="0"/>
              </a:rPr>
              <a:t>https://raw.githubusercontent.com/espressif/arduino-esp32/gh-pages/package_esp32_index.json, http://arduino.esp8266.com/stable/package_esp8266com_index.json</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F452B635-21C9-9B51-6C87-2D022C2A93E3}"/>
              </a:ext>
            </a:extLst>
          </p:cNvPr>
          <p:cNvPicPr>
            <a:picLocks noChangeAspect="1"/>
          </p:cNvPicPr>
          <p:nvPr/>
        </p:nvPicPr>
        <p:blipFill>
          <a:blip r:embed="rId8"/>
          <a:stretch>
            <a:fillRect/>
          </a:stretch>
        </p:blipFill>
        <p:spPr>
          <a:xfrm>
            <a:off x="4721559" y="2390124"/>
            <a:ext cx="4047947" cy="2390425"/>
          </a:xfrm>
          <a:prstGeom prst="rect">
            <a:avLst/>
          </a:prstGeom>
        </p:spPr>
      </p:pic>
      <p:sp>
        <p:nvSpPr>
          <p:cNvPr id="13" name="TextBox 12">
            <a:extLst>
              <a:ext uri="{FF2B5EF4-FFF2-40B4-BE49-F238E27FC236}">
                <a16:creationId xmlns:a16="http://schemas.microsoft.com/office/drawing/2014/main" id="{DE3414AB-EF25-652E-BE70-67D00B5A568E}"/>
              </a:ext>
            </a:extLst>
          </p:cNvPr>
          <p:cNvSpPr txBox="1"/>
          <p:nvPr/>
        </p:nvSpPr>
        <p:spPr>
          <a:xfrm>
            <a:off x="680648" y="2213830"/>
            <a:ext cx="4146125"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Open the Boards Manager. Go to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Boards Manager…</a:t>
            </a:r>
            <a:endParaRPr lang="en-US" dirty="0">
              <a:solidFill>
                <a:schemeClr val="bg1"/>
              </a:solidFill>
            </a:endParaRPr>
          </a:p>
        </p:txBody>
      </p:sp>
      <p:sp>
        <p:nvSpPr>
          <p:cNvPr id="15" name="TextBox 14">
            <a:extLst>
              <a:ext uri="{FF2B5EF4-FFF2-40B4-BE49-F238E27FC236}">
                <a16:creationId xmlns:a16="http://schemas.microsoft.com/office/drawing/2014/main" id="{E9D803F2-E158-067D-109C-8F6F640699EE}"/>
              </a:ext>
            </a:extLst>
          </p:cNvPr>
          <p:cNvSpPr txBox="1"/>
          <p:nvPr/>
        </p:nvSpPr>
        <p:spPr>
          <a:xfrm>
            <a:off x="657388" y="2647730"/>
            <a:ext cx="4272855" cy="954107"/>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Helvetica" panose="020B0604020202020204" pitchFamily="34" charset="0"/>
              </a:rPr>
              <a:t>Search for </a:t>
            </a:r>
            <a:r>
              <a:rPr lang="en-US" b="1" i="0" dirty="0">
                <a:solidFill>
                  <a:schemeClr val="bg1"/>
                </a:solidFill>
                <a:effectLst/>
                <a:latin typeface="Helvetica" panose="020B0604020202020204" pitchFamily="34" charset="0"/>
              </a:rPr>
              <a:t>ESP32</a:t>
            </a:r>
            <a:r>
              <a:rPr lang="en-US" b="0" i="0" dirty="0">
                <a:solidFill>
                  <a:schemeClr val="bg1"/>
                </a:solidFill>
                <a:effectLst/>
                <a:latin typeface="Helvetica" panose="020B0604020202020204" pitchFamily="34" charset="0"/>
              </a:rPr>
              <a:t> and press install button for the “</a:t>
            </a:r>
            <a:r>
              <a:rPr lang="en-US" b="1" i="0" dirty="0">
                <a:solidFill>
                  <a:schemeClr val="bg1"/>
                </a:solidFill>
                <a:effectLst/>
                <a:latin typeface="Helvetica" panose="020B0604020202020204" pitchFamily="34" charset="0"/>
              </a:rPr>
              <a:t>ESP32 by </a:t>
            </a:r>
            <a:r>
              <a:rPr lang="en-US" b="1" i="0" dirty="0" err="1">
                <a:solidFill>
                  <a:schemeClr val="bg1"/>
                </a:solidFill>
                <a:effectLst/>
                <a:latin typeface="Helvetica" panose="020B0604020202020204" pitchFamily="34" charset="0"/>
              </a:rPr>
              <a:t>Espressif</a:t>
            </a:r>
            <a:r>
              <a:rPr lang="en-US" b="1" i="0" dirty="0">
                <a:solidFill>
                  <a:schemeClr val="bg1"/>
                </a:solidFill>
                <a:effectLst/>
                <a:latin typeface="Helvetica" panose="020B0604020202020204" pitchFamily="34" charset="0"/>
              </a:rPr>
              <a:t> Systems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21" name="Picture 20" descr="A screenshot of a computer&#10;&#10;Description automatically generated">
            <a:extLst>
              <a:ext uri="{FF2B5EF4-FFF2-40B4-BE49-F238E27FC236}">
                <a16:creationId xmlns:a16="http://schemas.microsoft.com/office/drawing/2014/main" id="{C66D19BA-F629-9B5A-2B83-840B75FA2DC8}"/>
              </a:ext>
            </a:extLst>
          </p:cNvPr>
          <p:cNvPicPr>
            <a:picLocks noChangeAspect="1"/>
          </p:cNvPicPr>
          <p:nvPr/>
        </p:nvPicPr>
        <p:blipFill>
          <a:blip r:embed="rId9"/>
          <a:stretch>
            <a:fillRect/>
          </a:stretch>
        </p:blipFill>
        <p:spPr>
          <a:xfrm>
            <a:off x="408545" y="3154459"/>
            <a:ext cx="4236649" cy="1633731"/>
          </a:xfrm>
          <a:prstGeom prst="rect">
            <a:avLst/>
          </a:prstGeom>
        </p:spPr>
      </p:pic>
    </p:spTree>
    <p:extLst>
      <p:ext uri="{BB962C8B-B14F-4D97-AF65-F5344CB8AC3E}">
        <p14:creationId xmlns:p14="http://schemas.microsoft.com/office/powerpoint/2010/main" val="118349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396077" y="1058654"/>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ESP32 WROOM </a:t>
            </a:r>
            <a:r>
              <a:rPr lang="en-US" b="0" i="0" dirty="0">
                <a:solidFill>
                  <a:schemeClr val="bg1"/>
                </a:solidFill>
                <a:effectLst/>
                <a:latin typeface="Helvetica" panose="020B0604020202020204" pitchFamily="34" charset="0"/>
              </a:rPr>
              <a:t>)</a:t>
            </a:r>
            <a:endParaRPr lang="en-US" dirty="0">
              <a:solidFill>
                <a:schemeClr val="bg1"/>
              </a:solidFill>
            </a:endParaRPr>
          </a:p>
        </p:txBody>
      </p:sp>
      <p:pic>
        <p:nvPicPr>
          <p:cNvPr id="9" name="Picture 8" descr="A screenshot of a computer&#10;&#10;Description automatically generated">
            <a:extLst>
              <a:ext uri="{FF2B5EF4-FFF2-40B4-BE49-F238E27FC236}">
                <a16:creationId xmlns:a16="http://schemas.microsoft.com/office/drawing/2014/main" id="{6462388A-1791-9281-F8D0-B595860AF498}"/>
              </a:ext>
            </a:extLst>
          </p:cNvPr>
          <p:cNvPicPr>
            <a:picLocks noChangeAspect="1"/>
          </p:cNvPicPr>
          <p:nvPr/>
        </p:nvPicPr>
        <p:blipFill>
          <a:blip r:embed="rId8"/>
          <a:stretch>
            <a:fillRect/>
          </a:stretch>
        </p:blipFill>
        <p:spPr>
          <a:xfrm>
            <a:off x="3675310" y="1447097"/>
            <a:ext cx="5128464" cy="2473225"/>
          </a:xfrm>
          <a:prstGeom prst="rect">
            <a:avLst/>
          </a:prstGeom>
        </p:spPr>
      </p:pic>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9">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10"/>
          <a:stretch>
            <a:fillRect/>
          </a:stretch>
        </p:blipFill>
        <p:spPr>
          <a:xfrm>
            <a:off x="722666" y="2901746"/>
            <a:ext cx="2877951" cy="1834851"/>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7"/>
          <a:srcRect/>
          <a:stretch/>
        </p:blipFill>
        <p:spPr>
          <a:xfrm>
            <a:off x="-1241505" y="-21642"/>
            <a:ext cx="965168" cy="683911"/>
          </a:xfrm>
          <a:prstGeom prst="rect">
            <a:avLst/>
          </a:prstGeom>
        </p:spPr>
      </p:pic>
      <p:sp>
        <p:nvSpPr>
          <p:cNvPr id="9" name="TextBox 8">
            <a:extLst>
              <a:ext uri="{FF2B5EF4-FFF2-40B4-BE49-F238E27FC236}">
                <a16:creationId xmlns:a16="http://schemas.microsoft.com/office/drawing/2014/main" id="{767709D8-93EF-0821-8466-4A96A8220836}"/>
              </a:ext>
            </a:extLst>
          </p:cNvPr>
          <p:cNvSpPr txBox="1"/>
          <p:nvPr/>
        </p:nvSpPr>
        <p:spPr>
          <a:xfrm>
            <a:off x="314456" y="1205432"/>
            <a:ext cx="2576521"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Manage library</a:t>
            </a:r>
            <a:endParaRPr lang="en-US" dirty="0">
              <a:solidFill>
                <a:schemeClr val="bg1"/>
              </a:solidFill>
            </a:endParaRPr>
          </a:p>
        </p:txBody>
      </p:sp>
      <p:sp>
        <p:nvSpPr>
          <p:cNvPr id="10" name="TextBox 9">
            <a:extLst>
              <a:ext uri="{FF2B5EF4-FFF2-40B4-BE49-F238E27FC236}">
                <a16:creationId xmlns:a16="http://schemas.microsoft.com/office/drawing/2014/main" id="{89756866-A021-62EB-9480-5373E6BC4671}"/>
              </a:ext>
            </a:extLst>
          </p:cNvPr>
          <p:cNvSpPr txBox="1"/>
          <p:nvPr/>
        </p:nvSpPr>
        <p:spPr>
          <a:xfrm>
            <a:off x="768632" y="2004739"/>
            <a:ext cx="218792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ServoESP32</a:t>
            </a:r>
            <a:endParaRPr lang="en-US" dirty="0">
              <a:solidFill>
                <a:schemeClr val="bg1"/>
              </a:solidFill>
            </a:endParaRPr>
          </a:p>
        </p:txBody>
      </p:sp>
      <p:sp>
        <p:nvSpPr>
          <p:cNvPr id="11" name="TextBox 10">
            <a:extLst>
              <a:ext uri="{FF2B5EF4-FFF2-40B4-BE49-F238E27FC236}">
                <a16:creationId xmlns:a16="http://schemas.microsoft.com/office/drawing/2014/main" id="{715A7F70-7DD0-D1B8-DB90-6F3A24674FC5}"/>
              </a:ext>
            </a:extLst>
          </p:cNvPr>
          <p:cNvSpPr txBox="1"/>
          <p:nvPr/>
        </p:nvSpPr>
        <p:spPr>
          <a:xfrm>
            <a:off x="768632" y="2511629"/>
            <a:ext cx="2088777"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Install ServoESP32</a:t>
            </a:r>
            <a:endParaRPr lang="en-US" dirty="0">
              <a:solidFill>
                <a:schemeClr val="bg1"/>
              </a:solidFill>
            </a:endParaRPr>
          </a:p>
        </p:txBody>
      </p:sp>
      <p:sp>
        <p:nvSpPr>
          <p:cNvPr id="4" name="TextBox 3">
            <a:extLst>
              <a:ext uri="{FF2B5EF4-FFF2-40B4-BE49-F238E27FC236}">
                <a16:creationId xmlns:a16="http://schemas.microsoft.com/office/drawing/2014/main" id="{BE18EDD2-FF04-FC01-9BC7-615ECEE920B9}"/>
              </a:ext>
            </a:extLst>
          </p:cNvPr>
          <p:cNvSpPr txBox="1"/>
          <p:nvPr/>
        </p:nvSpPr>
        <p:spPr>
          <a:xfrm>
            <a:off x="314455" y="640894"/>
            <a:ext cx="2576521" cy="369332"/>
          </a:xfrm>
          <a:prstGeom prst="rect">
            <a:avLst/>
          </a:prstGeom>
          <a:noFill/>
        </p:spPr>
        <p:txBody>
          <a:bodyPr wrap="square">
            <a:spAutoFit/>
          </a:bodyPr>
          <a:lstStyle/>
          <a:p>
            <a:r>
              <a:rPr lang="en-US" sz="1800" b="1" i="0" dirty="0">
                <a:solidFill>
                  <a:schemeClr val="bg1"/>
                </a:solidFill>
                <a:effectLst/>
                <a:latin typeface="Helvetica" panose="020B0604020202020204" pitchFamily="34" charset="0"/>
              </a:rPr>
              <a:t>Download Library</a:t>
            </a:r>
            <a:endParaRPr lang="en-US" sz="1800" b="1"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9821C91D-187B-7705-BECF-E4BDAEE1FCC7}"/>
              </a:ext>
            </a:extLst>
          </p:cNvPr>
          <p:cNvPicPr>
            <a:picLocks noChangeAspect="1"/>
          </p:cNvPicPr>
          <p:nvPr/>
        </p:nvPicPr>
        <p:blipFill rotWithShape="1">
          <a:blip r:embed="rId8"/>
          <a:srcRect r="49393"/>
          <a:stretch/>
        </p:blipFill>
        <p:spPr>
          <a:xfrm>
            <a:off x="3516903" y="771532"/>
            <a:ext cx="3608056" cy="3773822"/>
          </a:xfrm>
          <a:prstGeom prst="rect">
            <a:avLst/>
          </a:prstGeom>
        </p:spPr>
      </p:pic>
    </p:spTree>
    <p:extLst>
      <p:ext uri="{BB962C8B-B14F-4D97-AF65-F5344CB8AC3E}">
        <p14:creationId xmlns:p14="http://schemas.microsoft.com/office/powerpoint/2010/main" val="22925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1921292" y="666695"/>
            <a:ext cx="5276679"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24570" y="311054"/>
            <a:ext cx="1836100" cy="533750"/>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9" name="Picture 8" descr="A circuit board with wires&#10;&#10;Description automatically generated">
            <a:extLst>
              <a:ext uri="{FF2B5EF4-FFF2-40B4-BE49-F238E27FC236}">
                <a16:creationId xmlns:a16="http://schemas.microsoft.com/office/drawing/2014/main" id="{CC2B1DE1-D8D8-F5C8-2037-395E6B7F6447}"/>
              </a:ext>
            </a:extLst>
          </p:cNvPr>
          <p:cNvPicPr>
            <a:picLocks noChangeAspect="1"/>
          </p:cNvPicPr>
          <p:nvPr/>
        </p:nvPicPr>
        <p:blipFill>
          <a:blip r:embed="rId6"/>
          <a:stretch>
            <a:fillRect/>
          </a:stretch>
        </p:blipFill>
        <p:spPr>
          <a:xfrm>
            <a:off x="2095972" y="680798"/>
            <a:ext cx="4952055" cy="3938999"/>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949</Words>
  <Application>Microsoft Office PowerPoint</Application>
  <PresentationFormat>On-screen Show (16:9)</PresentationFormat>
  <Paragraphs>150</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Roboto Condensed Light</vt:lpstr>
      <vt:lpstr>Montserrat</vt:lpstr>
      <vt:lpstr>Darker Grotesque</vt:lpstr>
      <vt:lpstr>Arial</vt:lpstr>
      <vt:lpstr>Consolas</vt:lpstr>
      <vt:lpstr>Darker Grotesque Medium</vt:lpstr>
      <vt:lpstr>PT Sans</vt:lpstr>
      <vt:lpstr>Helvetica</vt:lpstr>
      <vt:lpstr>Multi-Business Company Website by Slidesgo</vt:lpstr>
      <vt:lpstr>Exmaple 5</vt:lpstr>
      <vt:lpstr>ESP32 Overview and Programming Guide</vt:lpstr>
      <vt:lpstr> Overview and Programming Guide</vt:lpstr>
      <vt:lpstr>—SOMEONE FAMOUS</vt:lpstr>
      <vt:lpstr>—SOMEONE FAMOUS</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5</cp:revision>
  <dcterms:modified xsi:type="dcterms:W3CDTF">2024-12-20T20:01:24Z</dcterms:modified>
</cp:coreProperties>
</file>